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3004800" cy="9753600"/>
  <p:notesSz cx="9313863" cy="6858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1pPr>
    <a:lvl2pPr marL="0" marR="0" indent="2286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2pPr>
    <a:lvl3pPr marL="0" marR="0" indent="4572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3pPr>
    <a:lvl4pPr marL="0" marR="0" indent="6858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4pPr>
    <a:lvl5pPr marL="0" marR="0" indent="9144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5pPr>
    <a:lvl6pPr marL="0" marR="0" indent="11430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6pPr>
    <a:lvl7pPr marL="0" marR="0" indent="13716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7pPr>
    <a:lvl8pPr marL="0" marR="0" indent="16002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8pPr>
    <a:lvl9pPr marL="0" marR="0" indent="182880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858585"/>
        </a:fontRef>
        <a:srgbClr val="858585"/>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wholeTbl>
    <a:band2H>
      <a:tcTxStyle/>
      <a:tcStyle>
        <a:tcBdr/>
        <a:fill>
          <a:solidFill>
            <a:srgbClr val="B9C4C8">
              <a:alpha val="30000"/>
            </a:srgbClr>
          </a:solidFill>
        </a:fill>
      </a:tcStyle>
    </a:band2H>
    <a:firstCol>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Col>
    <a:lastRow>
      <a:tcTxStyle b="off" i="off">
        <a:fontRef idx="minor">
          <a:srgbClr val="45A7DE"/>
        </a:fontRef>
        <a:srgbClr val="45A7DE"/>
      </a:tcTxStyle>
      <a:tcStyle>
        <a:tcBdr>
          <a:left>
            <a:ln w="12700" cap="flat">
              <a:solidFill>
                <a:srgbClr val="4780AA"/>
              </a:solidFill>
              <a:prstDash val="solid"/>
              <a:miter lim="400000"/>
            </a:ln>
          </a:left>
          <a:right>
            <a:ln w="12700" cap="flat">
              <a:solidFill>
                <a:srgbClr val="4780AA"/>
              </a:solidFill>
              <a:prstDash val="solid"/>
              <a:miter lim="400000"/>
            </a:ln>
          </a:right>
          <a:top>
            <a:ln w="254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lastRow>
    <a:firstRow>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Row>
  </a:tblStyle>
  <a:tblStyle styleId="{C7B018BB-80A7-4F77-B60F-C8B233D01FF8}" styleName="">
    <a:tblBg/>
    <a:wholeTbl>
      <a:tcTxStyle b="off" i="off">
        <a:fontRef idx="minor">
          <a:srgbClr val="858585"/>
        </a:fontRef>
        <a:srgbClr val="858585"/>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noFill/>
        </a:fill>
      </a:tcStyle>
    </a:wholeTbl>
    <a:band2H>
      <a:tcTxStyle/>
      <a:tcStyle>
        <a:tcBdr/>
        <a:fill>
          <a:solidFill>
            <a:schemeClr val="accent1">
              <a:hueOff val="-313507"/>
              <a:satOff val="34334"/>
              <a:lumOff val="-8266"/>
              <a:alpha val="10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254308"/>
              <a:satOff val="57261"/>
              <a:lumOff val="12765"/>
              <a:alpha val="62000"/>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firstRow>
  </a:tblStyle>
  <a:tblStyle styleId="{EEE7283C-3CF3-47DC-8721-378D4A62B228}" styleName="">
    <a:tblBg/>
    <a:wholeTbl>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C4C4C4">
              <a:alpha val="30000"/>
            </a:srgbClr>
          </a:solidFill>
        </a:fill>
      </a:tcStyle>
    </a:band2H>
    <a:firstCol>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BABABA">
              <a:alpha val="70000"/>
            </a:srgbClr>
          </a:solidFill>
        </a:fill>
      </a:tcStyle>
    </a:firstCol>
    <a:lastRow>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4B4B4B"/>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lastRow>
    <a:firstRow>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2">
              <a:hueOff val="-739060"/>
              <a:satOff val="51948"/>
              <a:lumOff val="-8454"/>
              <a:alpha val="62000"/>
            </a:schemeClr>
          </a:solidFill>
        </a:fill>
      </a:tcStyle>
    </a:firstRow>
  </a:tblStyle>
  <a:tblStyle styleId="{CF821DB8-F4EB-4A41-A1BA-3FCAFE7338EE}"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D5CBC0">
              <a:alpha val="39000"/>
            </a:srgbClr>
          </a:solidFill>
        </a:fill>
      </a:tcStyle>
    </a:band2H>
    <a:firstCol>
      <a:tcTxStyle b="off" i="off">
        <a:fontRef idx="minor">
          <a:srgbClr val="858585"/>
        </a:fontRef>
        <a:srgbClr val="858585"/>
      </a:tcTxStyle>
      <a:tcStyle>
        <a:tcBdr>
          <a:left>
            <a:ln w="12700" cap="flat">
              <a:solidFill>
                <a:srgbClr val="868685"/>
              </a:solidFill>
              <a:prstDash val="solid"/>
              <a:miter lim="400000"/>
            </a:ln>
          </a:left>
          <a:right>
            <a:ln w="12700" cap="flat">
              <a:solidFill>
                <a:srgbClr val="868685"/>
              </a:solidFill>
              <a:prstDash val="solid"/>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firstRow>
  </a:tblStyle>
  <a:tblStyle styleId="{33BA23B1-9221-436E-865A-0063620EA4FD}" styleName="">
    <a:tblBg/>
    <a:wholeTbl>
      <a:tcTxStyle b="off" i="off">
        <a:fontRef idx="minor">
          <a:srgbClr val="858585"/>
        </a:fontRef>
        <a:srgbClr val="858585"/>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noFill/>
        </a:fill>
      </a:tcStyle>
    </a:wholeTbl>
    <a:band2H>
      <a:tcTxStyle/>
      <a:tcStyle>
        <a:tcBdr/>
        <a:fill>
          <a:solidFill>
            <a:srgbClr val="685948">
              <a:alpha val="15000"/>
            </a:srgbClr>
          </a:solidFill>
        </a:fill>
      </a:tcStyle>
    </a:band2H>
    <a:firstCol>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160F02">
                  <a:alpha val="70000"/>
                </a:srgbClr>
              </a:solidFill>
              <a:prstDash val="solid"/>
              <a:miter lim="400000"/>
            </a:ln>
          </a:top>
          <a:bottom>
            <a:ln w="25400" cap="flat">
              <a:solidFill>
                <a:srgbClr val="160F02">
                  <a:alpha val="70000"/>
                </a:srgbClr>
              </a:solidFill>
              <a:prstDash val="solid"/>
              <a:miter lim="400000"/>
            </a:ln>
          </a:bottom>
          <a:insideH>
            <a:ln w="25400" cap="flat">
              <a:solidFill>
                <a:srgbClr val="160F02">
                  <a:alpha val="70000"/>
                </a:srgbClr>
              </a:solidFill>
              <a:prstDash val="solid"/>
              <a:miter lim="400000"/>
            </a:ln>
          </a:insideH>
          <a:insideV>
            <a:ln w="25400" cap="flat">
              <a:solidFill>
                <a:srgbClr val="160F02">
                  <a:alpha val="70000"/>
                </a:srgbClr>
              </a:solidFill>
              <a:prstDash val="solid"/>
              <a:miter lim="400000"/>
            </a:ln>
          </a:insideV>
        </a:tcBdr>
        <a:fill>
          <a:solidFill>
            <a:srgbClr val="685948">
              <a:alpha val="62000"/>
            </a:srgbClr>
          </a:solidFill>
        </a:fill>
      </a:tcStyle>
    </a:firstCol>
    <a:la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lastRow>
    <a:fir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firstRow>
  </a:tblStyle>
  <a:tblStyle styleId="{2708684C-4D16-4618-839F-0558EEFCDFE6}"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FEFEE0">
              <a:alpha val="55000"/>
            </a:srgbClr>
          </a:solidFill>
        </a:fill>
      </a:tcStyle>
    </a:band2H>
    <a:firstCol>
      <a:tcTxStyle b="off" i="off">
        <a:fontRef idx="minor">
          <a:srgbClr val="45A7DE"/>
        </a:fontRef>
        <a:srgbClr val="45A7DE"/>
      </a:tcTxStyle>
      <a:tcStyle>
        <a:tcBdr>
          <a:left>
            <a:ln w="12700" cap="flat">
              <a:noFill/>
              <a:miter lim="400000"/>
            </a:ln>
          </a:left>
          <a:right>
            <a:ln w="31750" cap="flat">
              <a:solidFill>
                <a:schemeClr val="accent5">
                  <a:hueOff val="61010"/>
                  <a:satOff val="20460"/>
                  <a:lumOff val="-2197"/>
                  <a:alpha val="62000"/>
                </a:schemeClr>
              </a:solidFill>
              <a:prstDash val="solid"/>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45A7DE"/>
        </a:fontRef>
        <a:srgbClr val="45A7DE"/>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12700" cap="flat">
              <a:noFill/>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lastRow>
    <a:firstRow>
      <a:tcTxStyle b="off" i="off">
        <a:fontRef idx="minor">
          <a:srgbClr val="45A7DE"/>
        </a:fontRef>
        <a:srgbClr val="45A7DE"/>
      </a:tcTxStyle>
      <a:tcStyle>
        <a:tcBdr>
          <a:left>
            <a:ln w="12700" cap="flat">
              <a:noFill/>
              <a:miter lim="400000"/>
            </a:ln>
          </a:left>
          <a:right>
            <a:ln w="12700" cap="flat">
              <a:noFill/>
              <a:miter lim="400000"/>
            </a:ln>
          </a:right>
          <a:top>
            <a:ln w="12700" cap="flat">
              <a:noFill/>
              <a:miter lim="400000"/>
            </a:ln>
          </a:top>
          <a:bottom>
            <a:ln w="254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035" autoAdjust="0"/>
  </p:normalViewPr>
  <p:slideViewPr>
    <p:cSldViewPr snapToGrid="0">
      <p:cViewPr varScale="1">
        <p:scale>
          <a:sx n="21" d="100"/>
          <a:sy n="21" d="100"/>
        </p:scale>
        <p:origin x="2004"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2941638" y="514350"/>
            <a:ext cx="3430587" cy="2571750"/>
          </a:xfrm>
          <a:prstGeom prst="rect">
            <a:avLst/>
          </a:prstGeom>
        </p:spPr>
        <p:txBody>
          <a:bodyPr/>
          <a:lstStyle/>
          <a:p>
            <a:endParaRPr/>
          </a:p>
        </p:txBody>
      </p:sp>
      <p:sp>
        <p:nvSpPr>
          <p:cNvPr id="117" name="Shape 117"/>
          <p:cNvSpPr>
            <a:spLocks noGrp="1"/>
          </p:cNvSpPr>
          <p:nvPr>
            <p:ph type="body" sz="quarter" idx="1"/>
          </p:nvPr>
        </p:nvSpPr>
        <p:spPr>
          <a:xfrm>
            <a:off x="1241849" y="3257550"/>
            <a:ext cx="6830166" cy="30861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games.ozoblockly.com/"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ozobot.com/play/print-gam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8498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r>
              <a:t>For many years the idea of coding wasn’t even considered for middle school let alone early or elementary learners.  In a study completed in February of last year, it was determined that students as young as 4 can create and comprehend simple coding concepts.  By exposing students at a young age to coding and programming concepts eases their fears about actual programming in their later years.  </a:t>
            </a:r>
          </a:p>
          <a:p>
            <a:endParaRPr/>
          </a:p>
          <a:p>
            <a:r>
              <a:t>The educational technology industry has definitely jumped on board with this and there are a multitude of tools available for teachers (and not only technology teachers) to use these to bring excitement to an otherwise simple math or writing assignment.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r>
              <a:t>The definition of algorithm is a process or set of rules to be followed to complete a task.  This is what we all do in our every day activities from brushing our teeth to how we travel to work.</a:t>
            </a:r>
          </a:p>
          <a:p>
            <a:endParaRPr/>
          </a:p>
          <a:p>
            <a:r>
              <a:t>Comparing every day tasks or algorithms helps children compare and contrast to  determine which would be the more efficient or effective one.   The same can be true with computational algorithms.</a:t>
            </a:r>
          </a:p>
          <a:p>
            <a:endParaRPr/>
          </a:p>
          <a:p>
            <a:r>
              <a:t>Coding (or creating an algorithm) can help students break down a big task into smaller steps to help the problem solving process.</a:t>
            </a:r>
          </a:p>
          <a:p>
            <a:endParaRPr/>
          </a:p>
          <a:p>
            <a:r>
              <a:t>Let me share some examples.</a:t>
            </a:r>
          </a:p>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0749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t>Other offline activities - give the students arrows and create a “program” to move another student through a maze, or to reach an object.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p>
            <a:r>
              <a:t>Code-a-Pillar was just debuted at CES this year.  Child puts sequences together to code the caterpillar to travel.</a:t>
            </a:r>
          </a:p>
          <a:p>
            <a:endParaRPr/>
          </a:p>
          <a:p>
            <a:r>
              <a:t>Both robots encourage students ability to create step by step instructions and understand sequencing.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Students in Grades 1 &amp; 2 find these programs to be “magical” because they can take what seems like a flat object and make it move around the screen.  Scratch jr is a good precursor to the Open Source Scratch program created by MIT.</a:t>
            </a:r>
          </a:p>
          <a:p>
            <a:endParaRPr/>
          </a:p>
          <a:p>
            <a:r>
              <a:t>These programs are great for integrating technology into writing and makes their stories come alive.  The only negative is the students are limited to the characters and objects that are available in the story.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dirty="0"/>
              <a:t>There are several strands of lessons from students and there is a teacher dashboard so that the teacher can see the progress of each student.  In between independent work, ther</a:t>
            </a:r>
            <a:r>
              <a:rPr lang="en-US" dirty="0"/>
              <a:t>e are videos (which can be watched individually and in class) and some unplugged activities.</a:t>
            </a:r>
          </a:p>
          <a:p>
            <a:endParaRPr lang="en-US" dirty="0"/>
          </a:p>
          <a:p>
            <a:endParaRPr lang="en-US" dirty="0"/>
          </a:p>
          <a:p>
            <a:r>
              <a:rPr lang="en-US" dirty="0"/>
              <a:t>Other sites that offer interactive lessons are:</a:t>
            </a:r>
          </a:p>
          <a:p>
            <a:r>
              <a:rPr lang="en-US" dirty="0"/>
              <a:t>Tynker - https://www.tynker.com/school/courses/show?id=30-stem-social-studies-131</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rPr u="sng">
                <a:hlinkClick r:id="rId3"/>
              </a:rPr>
              <a:t>http://games.ozoblockly.com/</a:t>
            </a:r>
          </a:p>
          <a:p>
            <a:r>
              <a:t>https://www.pinterest.com/carolynwarvel/ozobot-crafts-and-learning-activities/</a:t>
            </a:r>
          </a:p>
          <a:p>
            <a:endParaRPr/>
          </a:p>
          <a:p>
            <a:r>
              <a:t>Ozobot Fairytale</a:t>
            </a:r>
            <a:br/>
            <a:r>
              <a:t>Students “act out” a fairytale using Ozobot as the main character. </a:t>
            </a:r>
          </a:p>
          <a:p>
            <a:endParaRPr/>
          </a:p>
          <a:p>
            <a:r>
              <a:t>Ozobot Math</a:t>
            </a:r>
            <a:br/>
            <a:r>
              <a:t>Scale Drawings - Students will take a pre-made maze from Ozobot library and create a large board using scale measurements.</a:t>
            </a:r>
          </a:p>
          <a:p>
            <a:r>
              <a:rPr u="sng">
                <a:hlinkClick r:id="rId4"/>
              </a:rPr>
              <a:t>http://ozobot.com/play/print-games</a:t>
            </a:r>
          </a:p>
          <a:p>
            <a:endParaRPr u="sng">
              <a:hlinkClick r:id="rId4"/>
            </a:endParaRPr>
          </a:p>
          <a:p>
            <a:r>
              <a:t>History/Geography</a:t>
            </a:r>
          </a:p>
          <a:p>
            <a:r>
              <a:t>Groups of students will explore plotting timelines, first in a linear context and then in a regional context. The final activity will challenge groups to plot historical events on a gridded geographical map. Then using the map as a reference they will draw a track that will allow Ozobot to visit each historical event in chronological order.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22529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noRot="1" noChangeAspect="1"/>
          </p:cNvSpPr>
          <p:nvPr>
            <p:ph type="sldImg"/>
          </p:nvPr>
        </p:nvSpPr>
        <p:spPr>
          <a:prstGeom prst="rect">
            <a:avLst/>
          </a:prstGeom>
        </p:spPr>
        <p:txBody>
          <a:bodyPr/>
          <a:lstStyle/>
          <a:p>
            <a:endParaRPr/>
          </a:p>
        </p:txBody>
      </p:sp>
      <p:sp>
        <p:nvSpPr>
          <p:cNvPr id="179" name="Shape 179"/>
          <p:cNvSpPr>
            <a:spLocks noGrp="1"/>
          </p:cNvSpPr>
          <p:nvPr>
            <p:ph type="body" sz="quarter" idx="1"/>
          </p:nvPr>
        </p:nvSpPr>
        <p:spPr>
          <a:prstGeom prst="rect">
            <a:avLst/>
          </a:prstGeom>
        </p:spPr>
        <p:txBody>
          <a:bodyPr/>
          <a:lstStyle/>
          <a:p>
            <a:r>
              <a:t>Lego Education has created curriculum and kits to bring to life the ideas learned in science class about simple machines.  Problem solving using STEM using Scratch with the we do to create some amazing interactive inventions.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336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87978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Students can then use what they know to create amazing interactive devices.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9066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15209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917700"/>
            <a:ext cx="10464800" cy="2794000"/>
          </a:xfrm>
          <a:prstGeom prst="rect">
            <a:avLst/>
          </a:prstGeom>
        </p:spPr>
        <p:txBody>
          <a:bodyPr anchor="b"/>
          <a:lstStyle>
            <a:lvl1pPr>
              <a:defRPr sz="9500"/>
            </a:lvl1pPr>
          </a:lstStyle>
          <a:p>
            <a:r>
              <a:t>Title Text</a:t>
            </a:r>
          </a:p>
        </p:txBody>
      </p:sp>
      <p:sp>
        <p:nvSpPr>
          <p:cNvPr id="12" name="Shape 12"/>
          <p:cNvSpPr>
            <a:spLocks noGrp="1"/>
          </p:cNvSpPr>
          <p:nvPr>
            <p:ph type="body" sz="quarter" idx="1"/>
          </p:nvPr>
        </p:nvSpPr>
        <p:spPr>
          <a:xfrm>
            <a:off x="1270000" y="5016500"/>
            <a:ext cx="10464800" cy="12700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307138" y="649152"/>
            <a:ext cx="10401301" cy="5856302"/>
          </a:xfrm>
          <a:prstGeom prst="rect">
            <a:avLst/>
          </a:prstGeom>
          <a:ln w="9525">
            <a:round/>
          </a:ln>
        </p:spPr>
        <p:txBody>
          <a:bodyPr lIns="91439" tIns="45719" rIns="91439" bIns="45719" anchor="t">
            <a:noAutofit/>
          </a:bodyPr>
          <a:lstStyle/>
          <a:p>
            <a:endParaRPr/>
          </a:p>
        </p:txBody>
      </p:sp>
      <p:sp>
        <p:nvSpPr>
          <p:cNvPr id="21" name="Shape 21"/>
          <p:cNvSpPr>
            <a:spLocks noGrp="1"/>
          </p:cNvSpPr>
          <p:nvPr>
            <p:ph type="title"/>
          </p:nvPr>
        </p:nvSpPr>
        <p:spPr>
          <a:xfrm>
            <a:off x="1270000" y="6604000"/>
            <a:ext cx="10464800" cy="1651000"/>
          </a:xfrm>
          <a:prstGeom prst="rect">
            <a:avLst/>
          </a:prstGeom>
        </p:spPr>
        <p:txBody>
          <a:bodyPr anchor="b"/>
          <a:lstStyle>
            <a:lvl1pPr>
              <a:defRPr sz="9500"/>
            </a:lvl1pPr>
          </a:lstStyle>
          <a:p>
            <a:r>
              <a:t>Title Text</a:t>
            </a:r>
          </a:p>
        </p:txBody>
      </p:sp>
      <p:sp>
        <p:nvSpPr>
          <p:cNvPr id="22" name="Shape 22"/>
          <p:cNvSpPr>
            <a:spLocks noGrp="1"/>
          </p:cNvSpPr>
          <p:nvPr>
            <p:ph type="body" sz="quarter" idx="1"/>
          </p:nvPr>
        </p:nvSpPr>
        <p:spPr>
          <a:xfrm>
            <a:off x="1270000" y="8331200"/>
            <a:ext cx="10464800" cy="12700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2844800"/>
            <a:ext cx="10464800" cy="4064000"/>
          </a:xfrm>
          <a:prstGeom prst="rect">
            <a:avLst/>
          </a:prstGeom>
        </p:spPr>
        <p:txBody>
          <a:bodyPr/>
          <a:lstStyle>
            <a:lvl1pPr>
              <a:defRPr sz="9500"/>
            </a:lvl1p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572250" y="812800"/>
            <a:ext cx="5753100" cy="7670800"/>
          </a:xfrm>
          <a:prstGeom prst="rect">
            <a:avLst/>
          </a:prstGeom>
          <a:ln w="9525">
            <a:round/>
          </a:ln>
        </p:spPr>
        <p:txBody>
          <a:bodyPr lIns="91439" tIns="45719" rIns="91439" bIns="45719" anchor="t">
            <a:noAutofit/>
          </a:bodyPr>
          <a:lstStyle/>
          <a:p>
            <a:endParaRPr/>
          </a:p>
        </p:txBody>
      </p:sp>
      <p:sp>
        <p:nvSpPr>
          <p:cNvPr id="39" name="Shape 39"/>
          <p:cNvSpPr>
            <a:spLocks noGrp="1"/>
          </p:cNvSpPr>
          <p:nvPr>
            <p:ph type="title"/>
          </p:nvPr>
        </p:nvSpPr>
        <p:spPr>
          <a:xfrm>
            <a:off x="381000" y="1409700"/>
            <a:ext cx="5867400" cy="3302000"/>
          </a:xfrm>
          <a:prstGeom prst="rect">
            <a:avLst/>
          </a:prstGeom>
        </p:spPr>
        <p:txBody>
          <a:bodyPr anchor="b"/>
          <a:lstStyle/>
          <a:p>
            <a:r>
              <a:t>Title Text</a:t>
            </a:r>
          </a:p>
        </p:txBody>
      </p:sp>
      <p:sp>
        <p:nvSpPr>
          <p:cNvPr id="40" name="Shape 40"/>
          <p:cNvSpPr>
            <a:spLocks noGrp="1"/>
          </p:cNvSpPr>
          <p:nvPr>
            <p:ph type="body" sz="quarter" idx="1"/>
          </p:nvPr>
        </p:nvSpPr>
        <p:spPr>
          <a:xfrm>
            <a:off x="381000" y="4787900"/>
            <a:ext cx="5867400" cy="37211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xfrm>
            <a:off x="1270000" y="2768600"/>
            <a:ext cx="10464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7277100" y="2578100"/>
            <a:ext cx="4457700" cy="5943600"/>
          </a:xfrm>
          <a:prstGeom prst="rect">
            <a:avLst/>
          </a:prstGeom>
          <a:ln w="9525">
            <a:round/>
          </a:ln>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1270000" y="2768600"/>
            <a:ext cx="5461000" cy="5715000"/>
          </a:xfrm>
          <a:prstGeom prst="rect">
            <a:avLst/>
          </a:prstGeom>
        </p:spPr>
        <p:txBody>
          <a:bodyPr/>
          <a:lstStyle>
            <a:lvl1pPr marL="444500" indent="-444500">
              <a:spcBef>
                <a:spcPts val="3800"/>
              </a:spcBef>
              <a:buSzPct val="50000"/>
              <a:buBlip>
                <a:blip r:embed="rId2"/>
              </a:buBlip>
              <a:defRPr sz="3600"/>
            </a:lvl1pPr>
            <a:lvl2pPr marL="889000" indent="-444500">
              <a:spcBef>
                <a:spcPts val="3800"/>
              </a:spcBef>
              <a:buSzPct val="50000"/>
              <a:buBlip>
                <a:blip r:embed="rId2"/>
              </a:buBlip>
              <a:defRPr sz="3600"/>
            </a:lvl2pPr>
            <a:lvl3pPr marL="1333500" indent="-444500">
              <a:spcBef>
                <a:spcPts val="3800"/>
              </a:spcBef>
              <a:buSzPct val="50000"/>
              <a:buBlip>
                <a:blip r:embed="rId2"/>
              </a:buBlip>
              <a:defRPr sz="3600"/>
            </a:lvl3pPr>
            <a:lvl4pPr marL="1778000" indent="-444500">
              <a:spcBef>
                <a:spcPts val="3800"/>
              </a:spcBef>
              <a:buSzPct val="50000"/>
              <a:buBlip>
                <a:blip r:embed="rId2"/>
              </a:buBlip>
              <a:defRPr sz="3600"/>
            </a:lvl4pPr>
            <a:lvl5pPr marL="2222500" indent="-444500">
              <a:spcBef>
                <a:spcPts val="3800"/>
              </a:spcBef>
              <a:buSzPct val="50000"/>
              <a:buBlip>
                <a:blip r:embed="rId2"/>
              </a:buBlip>
              <a:defRPr sz="36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rot="21600000">
            <a:off x="7063543" y="473144"/>
            <a:ext cx="5554134" cy="4165601"/>
          </a:xfrm>
          <a:prstGeom prst="rect">
            <a:avLst/>
          </a:prstGeom>
          <a:ln w="9525">
            <a:round/>
          </a:ln>
        </p:spPr>
        <p:txBody>
          <a:bodyPr lIns="91439" tIns="45719" rIns="91439" bIns="45719" anchor="t">
            <a:noAutofit/>
          </a:bodyPr>
          <a:lstStyle/>
          <a:p>
            <a:endParaRPr/>
          </a:p>
        </p:txBody>
      </p:sp>
      <p:sp>
        <p:nvSpPr>
          <p:cNvPr id="84" name="Shape 84"/>
          <p:cNvSpPr>
            <a:spLocks noGrp="1"/>
          </p:cNvSpPr>
          <p:nvPr>
            <p:ph type="pic" sz="quarter" idx="14"/>
          </p:nvPr>
        </p:nvSpPr>
        <p:spPr>
          <a:xfrm rot="21600000">
            <a:off x="7095370" y="5018682"/>
            <a:ext cx="5520268" cy="4140201"/>
          </a:xfrm>
          <a:prstGeom prst="rect">
            <a:avLst/>
          </a:prstGeom>
          <a:ln w="9525">
            <a:round/>
          </a:ln>
        </p:spPr>
        <p:txBody>
          <a:bodyPr lIns="91439" tIns="45719" rIns="91439" bIns="45719" anchor="t">
            <a:noAutofit/>
          </a:bodyPr>
          <a:lstStyle/>
          <a:p>
            <a:endParaRPr/>
          </a:p>
        </p:txBody>
      </p:sp>
      <p:sp>
        <p:nvSpPr>
          <p:cNvPr id="85" name="Shape 85"/>
          <p:cNvSpPr>
            <a:spLocks noGrp="1"/>
          </p:cNvSpPr>
          <p:nvPr>
            <p:ph type="pic" idx="15"/>
          </p:nvPr>
        </p:nvSpPr>
        <p:spPr>
          <a:xfrm>
            <a:off x="266700" y="482600"/>
            <a:ext cx="6502400" cy="8669867"/>
          </a:xfrm>
          <a:prstGeom prst="rect">
            <a:avLst/>
          </a:prstGeom>
          <a:ln w="9525">
            <a:round/>
          </a:ln>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4279900"/>
            <a:ext cx="10464800" cy="660400"/>
          </a:xfrm>
          <a:prstGeom prst="rect">
            <a:avLst/>
          </a:prstGeom>
        </p:spPr>
        <p:txBody>
          <a:bodyPr>
            <a:spAutoFit/>
          </a:bodyPr>
          <a:lstStyle>
            <a:lvl1pPr marL="0" indent="0" algn="ctr">
              <a:spcBef>
                <a:spcPts val="0"/>
              </a:spcBef>
              <a:buSzTx/>
              <a:buNone/>
              <a:defRPr sz="4000">
                <a:solidFill>
                  <a:srgbClr val="45A7DE"/>
                </a:solidFill>
              </a:defRPr>
            </a:lvl1pPr>
          </a:lstStyle>
          <a:p>
            <a:r>
              <a:t>“Type a quote here.”</a:t>
            </a:r>
          </a:p>
        </p:txBody>
      </p:sp>
      <p:sp>
        <p:nvSpPr>
          <p:cNvPr id="94" name="Shape 94"/>
          <p:cNvSpPr>
            <a:spLocks noGrp="1"/>
          </p:cNvSpPr>
          <p:nvPr>
            <p:ph type="body" sz="quarter" idx="14"/>
          </p:nvPr>
        </p:nvSpPr>
        <p:spPr>
          <a:xfrm>
            <a:off x="1270000" y="6362700"/>
            <a:ext cx="10464800" cy="596900"/>
          </a:xfrm>
          <a:prstGeom prst="rect">
            <a:avLst/>
          </a:prstGeom>
        </p:spPr>
        <p:txBody>
          <a:bodyPr anchor="t">
            <a:spAutoFit/>
          </a:bodyPr>
          <a:lstStyle>
            <a:lvl1pPr marL="0" indent="0" algn="ctr">
              <a:spcBef>
                <a:spcPts val="0"/>
              </a:spcBef>
              <a:buSzTx/>
              <a:buNone/>
              <a:defRPr sz="3600"/>
            </a:lvl1pPr>
          </a:lstStyle>
          <a:p>
            <a:r>
              <a:t>–Johnny Appleseed</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6311901" y="9271000"/>
            <a:ext cx="374905" cy="355600"/>
          </a:xfrm>
          <a:prstGeom prst="rect">
            <a:avLst/>
          </a:prstGeom>
          <a:ln w="12700">
            <a:miter lim="400000"/>
          </a:ln>
        </p:spPr>
        <p:txBody>
          <a:bodyPr wrap="none" lIns="50800" tIns="50800" rIns="50800" bIns="50800">
            <a:spAutoFit/>
          </a:bodyPr>
          <a:lstStyle>
            <a:lvl1pPr>
              <a:defRPr sz="1800">
                <a:solidFill>
                  <a:srgbClr val="868686"/>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45A7DE"/>
          </a:solidFill>
          <a:uFillTx/>
          <a:latin typeface="+mn-lt"/>
          <a:ea typeface="+mn-ea"/>
          <a:cs typeface="+mn-cs"/>
          <a:sym typeface="Marker Felt"/>
        </a:defRPr>
      </a:lvl9pPr>
    </p:titleStyle>
    <p:bodyStyle>
      <a:lvl1pPr marL="63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1pPr>
      <a:lvl2pPr marL="127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2pPr>
      <a:lvl3pPr marL="190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3pPr>
      <a:lvl4pPr marL="254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4pPr>
      <a:lvl5pPr marL="317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5pPr>
      <a:lvl6pPr marL="381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6pPr>
      <a:lvl7pPr marL="444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7pPr>
      <a:lvl8pPr marL="508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8pPr>
      <a:lvl9pPr marL="571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ln>
            <a:noFill/>
          </a:ln>
          <a:solidFill>
            <a:srgbClr val="858585"/>
          </a:solidFill>
          <a:uFillTx/>
          <a:latin typeface="+mn-lt"/>
          <a:ea typeface="+mn-ea"/>
          <a:cs typeface="+mn-cs"/>
          <a:sym typeface="Marker Felt"/>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iYEKD1Befg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hyperlink" Target="http://code.org"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hyperlink" Target="https://studio.code.org/s/course1/stage/16/puzzle/6?section_id=781251&amp;user_id=1906722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hyperlink" Target="http://portal.ozobot.com/lessons"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s://code.org/curriculum/unplugged"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cratch.MIT.EDU" TargetMode="External"/><Relationship Id="rId7" Type="http://schemas.openxmlformats.org/officeDocument/2006/relationships/hyperlink" Target="https://scratch.mit.edu/projects/157452854/"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hyperlink" Target="https://scratch.mit.edu/projects/1329179/"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ummerscholars.lawrenceville.org/2016/07/13/robotics-danc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CSK8.or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TinyURL.com/y7z3es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ctrTitle"/>
          </p:nvPr>
        </p:nvSpPr>
        <p:spPr>
          <a:prstGeom prst="rect">
            <a:avLst/>
          </a:prstGeom>
        </p:spPr>
        <p:txBody>
          <a:bodyPr/>
          <a:lstStyle/>
          <a:p>
            <a:r>
              <a:t>CSK8</a:t>
            </a:r>
          </a:p>
        </p:txBody>
      </p:sp>
      <p:sp>
        <p:nvSpPr>
          <p:cNvPr id="120" name="Shape 120"/>
          <p:cNvSpPr>
            <a:spLocks noGrp="1"/>
          </p:cNvSpPr>
          <p:nvPr>
            <p:ph type="subTitle" sz="quarter" idx="1"/>
          </p:nvPr>
        </p:nvSpPr>
        <p:spPr>
          <a:prstGeom prst="rect">
            <a:avLst/>
          </a:prstGeom>
        </p:spPr>
        <p:txBody>
          <a:bodyPr/>
          <a:lstStyle/>
          <a:p>
            <a:r>
              <a:t>It’s Never Too Early to Code</a:t>
            </a:r>
          </a:p>
        </p:txBody>
      </p:sp>
      <p:sp>
        <p:nvSpPr>
          <p:cNvPr id="121" name="Shape 121"/>
          <p:cNvSpPr/>
          <p:nvPr/>
        </p:nvSpPr>
        <p:spPr>
          <a:xfrm>
            <a:off x="2840064" y="6379005"/>
            <a:ext cx="6989065" cy="1778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Linda Martin, M.Ed</a:t>
            </a:r>
            <a:br/>
            <a:r>
              <a:t>Technology Integration Specialist</a:t>
            </a:r>
          </a:p>
          <a:p>
            <a:r>
              <a:t>Staten Island Academy</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Placeholder 122"/>
          <p:cNvPicPr>
            <a:picLocks noGrp="1"/>
          </p:cNvPicPr>
          <p:nvPr>
            <p:ph type="pic" idx="13"/>
          </p:nvPr>
        </p:nvPicPr>
        <p:blipFill>
          <a:blip r:embed="rId3">
            <a:extLst/>
          </a:blip>
          <a:stretch>
            <a:fillRect/>
          </a:stretch>
        </p:blipFill>
        <p:spPr>
          <a:xfrm rot="21600000">
            <a:off x="7050843" y="154524"/>
            <a:ext cx="5579534" cy="4585821"/>
          </a:xfrm>
          <a:prstGeom prst="rect">
            <a:avLst/>
          </a:prstGeom>
        </p:spPr>
      </p:pic>
      <p:pic>
        <p:nvPicPr>
          <p:cNvPr id="124" name="Picture Placeholder 123"/>
          <p:cNvPicPr>
            <a:picLocks noGrp="1"/>
          </p:cNvPicPr>
          <p:nvPr>
            <p:ph type="pic" idx="14"/>
          </p:nvPr>
        </p:nvPicPr>
        <p:blipFill>
          <a:blip r:embed="rId4">
            <a:extLst/>
          </a:blip>
          <a:stretch>
            <a:fillRect/>
          </a:stretch>
        </p:blipFill>
        <p:spPr>
          <a:xfrm rot="21600000">
            <a:off x="7082669" y="4700063"/>
            <a:ext cx="5545668" cy="4560420"/>
          </a:xfrm>
          <a:prstGeom prst="rect">
            <a:avLst/>
          </a:prstGeom>
        </p:spPr>
      </p:pic>
      <p:pic>
        <p:nvPicPr>
          <p:cNvPr id="125" name="Picture Placeholder 124"/>
          <p:cNvPicPr>
            <a:picLocks noGrp="1"/>
          </p:cNvPicPr>
          <p:nvPr>
            <p:ph type="pic" idx="15"/>
          </p:nvPr>
        </p:nvPicPr>
        <p:blipFill>
          <a:blip r:embed="rId5">
            <a:extLst/>
          </a:blip>
          <a:stretch>
            <a:fillRect/>
          </a:stretch>
        </p:blipFill>
        <p:spPr>
          <a:xfrm>
            <a:off x="254000" y="163980"/>
            <a:ext cx="6527800" cy="9090087"/>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prstGeom prst="rect">
            <a:avLst/>
          </a:prstGeom>
        </p:spPr>
        <p:txBody>
          <a:bodyPr/>
          <a:lstStyle/>
          <a:p>
            <a:r>
              <a:t>Benefits of Coding</a:t>
            </a:r>
          </a:p>
        </p:txBody>
      </p:sp>
      <p:sp>
        <p:nvSpPr>
          <p:cNvPr id="130" name="Shape 130"/>
          <p:cNvSpPr>
            <a:spLocks noGrp="1"/>
          </p:cNvSpPr>
          <p:nvPr>
            <p:ph type="body" idx="1"/>
          </p:nvPr>
        </p:nvSpPr>
        <p:spPr>
          <a:xfrm>
            <a:off x="1270000" y="2417834"/>
            <a:ext cx="10464800" cy="5715001"/>
          </a:xfrm>
          <a:prstGeom prst="rect">
            <a:avLst/>
          </a:prstGeom>
        </p:spPr>
        <p:txBody>
          <a:bodyPr/>
          <a:lstStyle/>
          <a:p>
            <a:pPr>
              <a:buBlip>
                <a:blip r:embed="rId3"/>
              </a:buBlip>
            </a:pPr>
            <a:r>
              <a:t>Algorithms</a:t>
            </a:r>
          </a:p>
          <a:p>
            <a:pPr>
              <a:buBlip>
                <a:blip r:embed="rId3"/>
              </a:buBlip>
            </a:pPr>
            <a:r>
              <a:t>Comparison / </a:t>
            </a:r>
            <a:br/>
            <a:r>
              <a:t>Decision Making Skills</a:t>
            </a:r>
          </a:p>
          <a:p>
            <a:pPr>
              <a:buBlip>
                <a:blip r:embed="rId3"/>
              </a:buBlip>
            </a:pPr>
            <a:r>
              <a:t>Problem Solving</a:t>
            </a:r>
          </a:p>
        </p:txBody>
      </p:sp>
      <p:pic>
        <p:nvPicPr>
          <p:cNvPr id="131" name="Bad Choices.jpg"/>
          <p:cNvPicPr>
            <a:picLocks noChangeAspect="1"/>
          </p:cNvPicPr>
          <p:nvPr/>
        </p:nvPicPr>
        <p:blipFill>
          <a:blip r:embed="rId4">
            <a:extLst/>
          </a:blip>
          <a:stretch>
            <a:fillRect/>
          </a:stretch>
        </p:blipFill>
        <p:spPr>
          <a:xfrm>
            <a:off x="7619385" y="2457450"/>
            <a:ext cx="4889501" cy="6337300"/>
          </a:xfrm>
          <a:prstGeom prst="rect">
            <a:avLst/>
          </a:prstGeom>
          <a:ln w="12700">
            <a:miter lim="400000"/>
          </a:ln>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Kodable2.png"/>
          <p:cNvPicPr>
            <a:picLocks noChangeAspect="1"/>
          </p:cNvPicPr>
          <p:nvPr/>
        </p:nvPicPr>
        <p:blipFill>
          <a:blip r:embed="rId3">
            <a:extLst/>
          </a:blip>
          <a:stretch>
            <a:fillRect/>
          </a:stretch>
        </p:blipFill>
        <p:spPr>
          <a:xfrm>
            <a:off x="693955" y="727410"/>
            <a:ext cx="11616890" cy="8683625"/>
          </a:xfrm>
          <a:prstGeom prst="rect">
            <a:avLst/>
          </a:prstGeom>
          <a:ln w="12700">
            <a:miter lim="400000"/>
          </a:ln>
        </p:spPr>
      </p:pic>
      <p:pic>
        <p:nvPicPr>
          <p:cNvPr id="136" name="Kodable.png"/>
          <p:cNvPicPr>
            <a:picLocks noChangeAspect="1"/>
          </p:cNvPicPr>
          <p:nvPr/>
        </p:nvPicPr>
        <p:blipFill>
          <a:blip r:embed="rId4">
            <a:extLst/>
          </a:blip>
          <a:stretch>
            <a:fillRect/>
          </a:stretch>
        </p:blipFill>
        <p:spPr>
          <a:xfrm>
            <a:off x="3453248" y="3169266"/>
            <a:ext cx="5677244" cy="4875750"/>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p:nvPr>
        </p:nvSpPr>
        <p:spPr>
          <a:xfrm>
            <a:off x="947338" y="4997450"/>
            <a:ext cx="5867401" cy="3302000"/>
          </a:xfrm>
          <a:prstGeom prst="rect">
            <a:avLst/>
          </a:prstGeom>
        </p:spPr>
        <p:txBody>
          <a:bodyPr/>
          <a:lstStyle/>
          <a:p>
            <a:r>
              <a:t>Unplugged Coding</a:t>
            </a:r>
          </a:p>
        </p:txBody>
      </p:sp>
      <p:sp>
        <p:nvSpPr>
          <p:cNvPr id="139" name="Shape 139"/>
          <p:cNvSpPr>
            <a:spLocks noGrp="1"/>
          </p:cNvSpPr>
          <p:nvPr>
            <p:ph type="body" sz="quarter" idx="1"/>
          </p:nvPr>
        </p:nvSpPr>
        <p:spPr>
          <a:xfrm>
            <a:off x="6527800" y="7808369"/>
            <a:ext cx="5867400" cy="3721101"/>
          </a:xfrm>
          <a:prstGeom prst="rect">
            <a:avLst/>
          </a:prstGeom>
        </p:spPr>
        <p:txBody>
          <a:bodyPr/>
          <a:lstStyle/>
          <a:p>
            <a:r>
              <a:t>Robot Turtle</a:t>
            </a:r>
          </a:p>
        </p:txBody>
      </p:sp>
      <p:pic>
        <p:nvPicPr>
          <p:cNvPr id="140" name="RobotTurtle.png"/>
          <p:cNvPicPr>
            <a:picLocks noChangeAspect="1"/>
          </p:cNvPicPr>
          <p:nvPr/>
        </p:nvPicPr>
        <p:blipFill>
          <a:blip r:embed="rId3">
            <a:extLst/>
          </a:blip>
          <a:stretch>
            <a:fillRect/>
          </a:stretch>
        </p:blipFill>
        <p:spPr>
          <a:xfrm>
            <a:off x="724124" y="320449"/>
            <a:ext cx="11897710" cy="6692462"/>
          </a:xfrm>
          <a:prstGeom prst="rect">
            <a:avLst/>
          </a:prstGeom>
          <a:ln w="12700">
            <a:miter lim="400000"/>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title"/>
          </p:nvPr>
        </p:nvSpPr>
        <p:spPr>
          <a:prstGeom prst="rect">
            <a:avLst/>
          </a:prstGeom>
        </p:spPr>
        <p:txBody>
          <a:bodyPr/>
          <a:lstStyle/>
          <a:p>
            <a:r>
              <a:t>Robotics</a:t>
            </a:r>
          </a:p>
        </p:txBody>
      </p:sp>
      <p:sp>
        <p:nvSpPr>
          <p:cNvPr id="145" name="Shape 145"/>
          <p:cNvSpPr>
            <a:spLocks noGrp="1"/>
          </p:cNvSpPr>
          <p:nvPr>
            <p:ph type="body" sz="quarter" idx="1"/>
          </p:nvPr>
        </p:nvSpPr>
        <p:spPr>
          <a:prstGeom prst="rect">
            <a:avLst/>
          </a:prstGeom>
        </p:spPr>
        <p:txBody>
          <a:bodyPr/>
          <a:lstStyle/>
          <a:p>
            <a:r>
              <a:t>BeeBot, Code-a-Pillar</a:t>
            </a:r>
          </a:p>
        </p:txBody>
      </p:sp>
      <p:pic>
        <p:nvPicPr>
          <p:cNvPr id="146" name="code-a-pillar.jpg">
            <a:hlinkClick r:id="rId3"/>
          </p:cNvPr>
          <p:cNvPicPr>
            <a:picLocks noChangeAspect="1"/>
          </p:cNvPicPr>
          <p:nvPr/>
        </p:nvPicPr>
        <p:blipFill>
          <a:blip r:embed="rId4">
            <a:extLst/>
          </a:blip>
          <a:stretch>
            <a:fillRect/>
          </a:stretch>
        </p:blipFill>
        <p:spPr>
          <a:xfrm>
            <a:off x="6801003" y="1675407"/>
            <a:ext cx="4847060" cy="3786766"/>
          </a:xfrm>
          <a:prstGeom prst="rect">
            <a:avLst/>
          </a:prstGeom>
          <a:ln w="12700">
            <a:miter lim="400000"/>
          </a:ln>
        </p:spPr>
      </p:pic>
      <p:pic>
        <p:nvPicPr>
          <p:cNvPr id="147" name="beebot_1.png"/>
          <p:cNvPicPr>
            <a:picLocks noChangeAspect="1"/>
          </p:cNvPicPr>
          <p:nvPr/>
        </p:nvPicPr>
        <p:blipFill>
          <a:blip r:embed="rId5">
            <a:extLst/>
          </a:blip>
          <a:stretch>
            <a:fillRect/>
          </a:stretch>
        </p:blipFill>
        <p:spPr>
          <a:xfrm>
            <a:off x="1024603" y="1316783"/>
            <a:ext cx="4503833" cy="4503834"/>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title"/>
          </p:nvPr>
        </p:nvSpPr>
        <p:spPr>
          <a:prstGeom prst="rect">
            <a:avLst/>
          </a:prstGeom>
        </p:spPr>
        <p:txBody>
          <a:bodyPr>
            <a:normAutofit fontScale="90000"/>
          </a:bodyPr>
          <a:lstStyle/>
          <a:p>
            <a:pPr defTabSz="566674">
              <a:defRPr sz="7760"/>
            </a:pPr>
            <a:r>
              <a:t>Scratch Jr &amp;</a:t>
            </a:r>
            <a:br/>
            <a:r>
              <a:t>Daisy the Dinosaur</a:t>
            </a:r>
          </a:p>
        </p:txBody>
      </p:sp>
      <p:sp>
        <p:nvSpPr>
          <p:cNvPr id="152" name="Shape 152"/>
          <p:cNvSpPr>
            <a:spLocks noGrp="1"/>
          </p:cNvSpPr>
          <p:nvPr>
            <p:ph type="body" sz="quarter" idx="1"/>
          </p:nvPr>
        </p:nvSpPr>
        <p:spPr>
          <a:xfrm>
            <a:off x="381000" y="5626919"/>
            <a:ext cx="5867400" cy="3721101"/>
          </a:xfrm>
          <a:prstGeom prst="rect">
            <a:avLst/>
          </a:prstGeom>
        </p:spPr>
        <p:txBody>
          <a:bodyPr/>
          <a:lstStyle/>
          <a:p>
            <a:r>
              <a:t>Open-Ended </a:t>
            </a:r>
          </a:p>
          <a:p>
            <a:r>
              <a:t>Animation</a:t>
            </a:r>
            <a:br/>
            <a:r>
              <a:t>Storytelling</a:t>
            </a:r>
          </a:p>
        </p:txBody>
      </p:sp>
      <p:pic>
        <p:nvPicPr>
          <p:cNvPr id="153" name="scratchjr.png"/>
          <p:cNvPicPr>
            <a:picLocks noChangeAspect="1"/>
          </p:cNvPicPr>
          <p:nvPr/>
        </p:nvPicPr>
        <p:blipFill>
          <a:blip r:embed="rId3">
            <a:extLst/>
          </a:blip>
          <a:stretch>
            <a:fillRect/>
          </a:stretch>
        </p:blipFill>
        <p:spPr>
          <a:xfrm>
            <a:off x="6664618" y="137928"/>
            <a:ext cx="6116020" cy="4587015"/>
          </a:xfrm>
          <a:prstGeom prst="rect">
            <a:avLst/>
          </a:prstGeom>
          <a:ln w="12700">
            <a:miter lim="400000"/>
          </a:ln>
        </p:spPr>
      </p:pic>
      <p:pic>
        <p:nvPicPr>
          <p:cNvPr id="154" name="DaisyTheDinosaur.jpg"/>
          <p:cNvPicPr>
            <a:picLocks noChangeAspect="1"/>
          </p:cNvPicPr>
          <p:nvPr/>
        </p:nvPicPr>
        <p:blipFill>
          <a:blip r:embed="rId4">
            <a:extLst/>
          </a:blip>
          <a:stretch>
            <a:fillRect/>
          </a:stretch>
        </p:blipFill>
        <p:spPr>
          <a:xfrm>
            <a:off x="6674628" y="4962258"/>
            <a:ext cx="6096001" cy="4572001"/>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p:nvPr>
        </p:nvSpPr>
        <p:spPr>
          <a:prstGeom prst="rect">
            <a:avLst/>
          </a:prstGeom>
        </p:spPr>
        <p:txBody>
          <a:bodyPr/>
          <a:lstStyle>
            <a:lvl1pPr>
              <a:defRPr u="sng">
                <a:hlinkClick r:id="rId3"/>
              </a:defRPr>
            </a:lvl1pPr>
          </a:lstStyle>
          <a:p>
            <a:pPr>
              <a:defRPr u="none"/>
            </a:pPr>
            <a:r>
              <a:rPr u="sng">
                <a:hlinkClick r:id="rId3"/>
              </a:rPr>
              <a:t>Code.org</a:t>
            </a:r>
          </a:p>
        </p:txBody>
      </p:sp>
      <p:sp>
        <p:nvSpPr>
          <p:cNvPr id="159" name="Shape 159"/>
          <p:cNvSpPr>
            <a:spLocks noGrp="1"/>
          </p:cNvSpPr>
          <p:nvPr>
            <p:ph type="body" sz="quarter" idx="1"/>
          </p:nvPr>
        </p:nvSpPr>
        <p:spPr>
          <a:prstGeom prst="rect">
            <a:avLst/>
          </a:prstGeom>
        </p:spPr>
        <p:txBody>
          <a:bodyPr/>
          <a:lstStyle/>
          <a:p>
            <a:r>
              <a:t>Curriculum available online for early learners through high school and beyond</a:t>
            </a:r>
          </a:p>
        </p:txBody>
      </p:sp>
      <p:pic>
        <p:nvPicPr>
          <p:cNvPr id="160" name="Code.png">
            <a:hlinkClick r:id="rId4"/>
          </p:cNvPr>
          <p:cNvPicPr>
            <a:picLocks noChangeAspect="1"/>
          </p:cNvPicPr>
          <p:nvPr/>
        </p:nvPicPr>
        <p:blipFill>
          <a:blip r:embed="rId5">
            <a:extLst/>
          </a:blip>
          <a:stretch>
            <a:fillRect/>
          </a:stretch>
        </p:blipFill>
        <p:spPr>
          <a:xfrm>
            <a:off x="6462374" y="1888838"/>
            <a:ext cx="5518725" cy="5518724"/>
          </a:xfrm>
          <a:prstGeom prst="rect">
            <a:avLst/>
          </a:prstGeom>
          <a:ln w="12700">
            <a:miter lim="400000"/>
          </a:ln>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Placeholder 163"/>
          <p:cNvPicPr>
            <a:picLocks noGrp="1"/>
          </p:cNvPicPr>
          <p:nvPr>
            <p:ph type="pic" idx="13"/>
          </p:nvPr>
        </p:nvPicPr>
        <p:blipFill>
          <a:blip r:embed="rId3">
            <a:extLst/>
          </a:blip>
          <a:stretch>
            <a:fillRect/>
          </a:stretch>
        </p:blipFill>
        <p:spPr>
          <a:xfrm>
            <a:off x="7641958" y="2230159"/>
            <a:ext cx="4804147" cy="6791882"/>
          </a:xfrm>
          <a:prstGeom prst="rect">
            <a:avLst/>
          </a:prstGeom>
        </p:spPr>
      </p:pic>
      <p:sp>
        <p:nvSpPr>
          <p:cNvPr id="165" name="Shape 165"/>
          <p:cNvSpPr>
            <a:spLocks noGrp="1"/>
          </p:cNvSpPr>
          <p:nvPr>
            <p:ph type="title"/>
          </p:nvPr>
        </p:nvSpPr>
        <p:spPr>
          <a:xfrm>
            <a:off x="913416" y="254000"/>
            <a:ext cx="10464801" cy="2438400"/>
          </a:xfrm>
          <a:prstGeom prst="rect">
            <a:avLst/>
          </a:prstGeom>
        </p:spPr>
        <p:txBody>
          <a:bodyPr/>
          <a:lstStyle/>
          <a:p>
            <a:r>
              <a:t>Ozobot</a:t>
            </a:r>
          </a:p>
        </p:txBody>
      </p:sp>
      <p:sp>
        <p:nvSpPr>
          <p:cNvPr id="166" name="Shape 166"/>
          <p:cNvSpPr>
            <a:spLocks noGrp="1"/>
          </p:cNvSpPr>
          <p:nvPr>
            <p:ph type="body" sz="half" idx="1"/>
          </p:nvPr>
        </p:nvSpPr>
        <p:spPr>
          <a:xfrm>
            <a:off x="534020" y="3733472"/>
            <a:ext cx="6998894" cy="5715001"/>
          </a:xfrm>
          <a:prstGeom prst="rect">
            <a:avLst/>
          </a:prstGeom>
        </p:spPr>
        <p:txBody>
          <a:bodyPr/>
          <a:lstStyle/>
          <a:p>
            <a:pPr>
              <a:buBlip>
                <a:blip r:embed="rId4"/>
              </a:buBlip>
            </a:pPr>
            <a:r>
              <a:rPr dirty="0"/>
              <a:t>Robot  Storytelling</a:t>
            </a:r>
          </a:p>
          <a:p>
            <a:pPr>
              <a:buBlip>
                <a:blip r:embed="rId4"/>
              </a:buBlip>
            </a:pPr>
            <a:r>
              <a:rPr dirty="0"/>
              <a:t>Demonstrate Math Skills</a:t>
            </a:r>
          </a:p>
          <a:p>
            <a:pPr>
              <a:buBlip>
                <a:blip r:embed="rId4"/>
              </a:buBlip>
            </a:pPr>
            <a:r>
              <a:rPr dirty="0"/>
              <a:t>History &amp; Geography</a:t>
            </a:r>
            <a:br>
              <a:rPr dirty="0"/>
            </a:br>
            <a:br>
              <a:rPr dirty="0"/>
            </a:br>
            <a:r>
              <a:rPr u="sng" dirty="0">
                <a:hlinkClick r:id="rId5"/>
              </a:rPr>
              <a:t>http://portal.ozobot.com/lessons</a:t>
            </a:r>
          </a:p>
        </p:txBody>
      </p:sp>
      <p:pic>
        <p:nvPicPr>
          <p:cNvPr id="167" name="ozobot-costumes.jpg"/>
          <p:cNvPicPr>
            <a:picLocks noChangeAspect="1"/>
          </p:cNvPicPr>
          <p:nvPr/>
        </p:nvPicPr>
        <p:blipFill>
          <a:blip r:embed="rId6">
            <a:extLst/>
          </a:blip>
          <a:stretch>
            <a:fillRect/>
          </a:stretch>
        </p:blipFill>
        <p:spPr>
          <a:xfrm>
            <a:off x="676049" y="493661"/>
            <a:ext cx="3421586" cy="3421586"/>
          </a:xfrm>
          <a:prstGeom prst="rect">
            <a:avLst/>
          </a:prstGeom>
          <a:ln w="12700">
            <a:miter lim="400000"/>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ctrTitle"/>
          </p:nvPr>
        </p:nvSpPr>
        <p:spPr>
          <a:prstGeom prst="rect">
            <a:avLst/>
          </a:prstGeom>
        </p:spPr>
        <p:txBody>
          <a:bodyPr>
            <a:normAutofit fontScale="90000"/>
          </a:bodyPr>
          <a:lstStyle/>
          <a:p>
            <a:r>
              <a:t>CS Fundamentals Unplugged</a:t>
            </a:r>
          </a:p>
        </p:txBody>
      </p:sp>
      <p:sp>
        <p:nvSpPr>
          <p:cNvPr id="172" name="Shape 172"/>
          <p:cNvSpPr>
            <a:spLocks noGrp="1"/>
          </p:cNvSpPr>
          <p:nvPr>
            <p:ph type="subTitle" sz="quarter" idx="1"/>
          </p:nvPr>
        </p:nvSpPr>
        <p:spPr>
          <a:xfrm>
            <a:off x="1270000" y="5855519"/>
            <a:ext cx="10464800" cy="1270001"/>
          </a:xfrm>
          <a:prstGeom prst="rect">
            <a:avLst/>
          </a:prstGeom>
        </p:spPr>
        <p:txBody>
          <a:bodyPr/>
          <a:lstStyle>
            <a:lvl1pPr>
              <a:defRPr u="sng">
                <a:hlinkClick r:id="rId3"/>
              </a:defRPr>
            </a:lvl1pPr>
          </a:lstStyle>
          <a:p>
            <a:pPr>
              <a:defRPr u="none"/>
            </a:pPr>
            <a:r>
              <a:rPr u="sng">
                <a:hlinkClick r:id="rId3"/>
              </a:rPr>
              <a:t>https://code.org/curriculum/unplugged</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p:nvPr>
        </p:nvSpPr>
        <p:spPr>
          <a:xfrm>
            <a:off x="381000" y="5003800"/>
            <a:ext cx="5867400" cy="3302000"/>
          </a:xfrm>
          <a:prstGeom prst="rect">
            <a:avLst/>
          </a:prstGeom>
        </p:spPr>
        <p:txBody>
          <a:bodyPr/>
          <a:lstStyle/>
          <a:p>
            <a:r>
              <a:t>Lego WeDO</a:t>
            </a:r>
          </a:p>
        </p:txBody>
      </p:sp>
      <p:sp>
        <p:nvSpPr>
          <p:cNvPr id="175" name="Shape 175"/>
          <p:cNvSpPr>
            <a:spLocks noGrp="1"/>
          </p:cNvSpPr>
          <p:nvPr>
            <p:ph type="body" sz="quarter" idx="1"/>
          </p:nvPr>
        </p:nvSpPr>
        <p:spPr>
          <a:xfrm>
            <a:off x="5918527" y="7304957"/>
            <a:ext cx="5867401" cy="1292452"/>
          </a:xfrm>
          <a:prstGeom prst="rect">
            <a:avLst/>
          </a:prstGeom>
        </p:spPr>
        <p:txBody>
          <a:bodyPr/>
          <a:lstStyle/>
          <a:p>
            <a:r>
              <a:t>Simple Machines</a:t>
            </a:r>
          </a:p>
        </p:txBody>
      </p:sp>
      <p:pic>
        <p:nvPicPr>
          <p:cNvPr id="176" name="LegoSimplemachines.jpg"/>
          <p:cNvPicPr>
            <a:picLocks noChangeAspect="1"/>
          </p:cNvPicPr>
          <p:nvPr/>
        </p:nvPicPr>
        <p:blipFill>
          <a:blip r:embed="rId3">
            <a:extLst/>
          </a:blip>
          <a:stretch>
            <a:fillRect/>
          </a:stretch>
        </p:blipFill>
        <p:spPr>
          <a:xfrm>
            <a:off x="1919092" y="674814"/>
            <a:ext cx="9669136" cy="5438889"/>
          </a:xfrm>
          <a:prstGeom prst="rect">
            <a:avLst/>
          </a:prstGeom>
          <a:ln w="12700">
            <a:miter lim="400000"/>
          </a:ln>
        </p:spPr>
      </p:pic>
      <p:sp>
        <p:nvSpPr>
          <p:cNvPr id="177" name="Shape 177"/>
          <p:cNvSpPr/>
          <p:nvPr/>
        </p:nvSpPr>
        <p:spPr>
          <a:xfrm>
            <a:off x="3137227" y="8699745"/>
            <a:ext cx="6101081" cy="660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https://scratch.mit.edu/wedo</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xfrm>
            <a:off x="955367" y="-81608"/>
            <a:ext cx="10464801" cy="2438401"/>
          </a:xfrm>
          <a:prstGeom prst="rect">
            <a:avLst/>
          </a:prstGeom>
        </p:spPr>
        <p:txBody>
          <a:bodyPr/>
          <a:lstStyle>
            <a:lvl1pPr>
              <a:defRPr u="sng">
                <a:hlinkClick r:id="rId3"/>
              </a:defRPr>
            </a:lvl1pPr>
          </a:lstStyle>
          <a:p>
            <a:pPr>
              <a:defRPr u="none"/>
            </a:pPr>
            <a:r>
              <a:rPr u="sng">
                <a:hlinkClick r:id="rId3"/>
              </a:rPr>
              <a:t>Scratch.MIT.EDU</a:t>
            </a:r>
          </a:p>
        </p:txBody>
      </p:sp>
      <p:sp>
        <p:nvSpPr>
          <p:cNvPr id="182" name="Shape 182"/>
          <p:cNvSpPr>
            <a:spLocks noGrp="1"/>
          </p:cNvSpPr>
          <p:nvPr>
            <p:ph type="body" sz="half" idx="1"/>
          </p:nvPr>
        </p:nvSpPr>
        <p:spPr>
          <a:prstGeom prst="rect">
            <a:avLst/>
          </a:prstGeom>
        </p:spPr>
        <p:txBody>
          <a:bodyPr/>
          <a:lstStyle/>
          <a:p>
            <a:pPr>
              <a:buBlip>
                <a:blip r:embed="rId4"/>
              </a:buBlip>
            </a:pPr>
            <a:r>
              <a:rPr dirty="0"/>
              <a:t>Basic Animation</a:t>
            </a:r>
          </a:p>
          <a:p>
            <a:pPr>
              <a:buBlip>
                <a:blip r:embed="rId4"/>
              </a:buBlip>
            </a:pPr>
            <a:r>
              <a:rPr dirty="0"/>
              <a:t>Game Design</a:t>
            </a:r>
          </a:p>
          <a:p>
            <a:pPr>
              <a:buBlip>
                <a:blip r:embed="rId4"/>
              </a:buBlip>
            </a:pPr>
            <a:r>
              <a:rPr u="sng" dirty="0">
                <a:hlinkClick r:id="rId5"/>
              </a:rPr>
              <a:t>Video Production</a:t>
            </a:r>
          </a:p>
        </p:txBody>
      </p:sp>
      <p:pic>
        <p:nvPicPr>
          <p:cNvPr id="183" name="scratchanimation.jpg"/>
          <p:cNvPicPr>
            <a:picLocks noChangeAspect="1"/>
          </p:cNvPicPr>
          <p:nvPr/>
        </p:nvPicPr>
        <p:blipFill>
          <a:blip r:embed="rId6">
            <a:extLst/>
          </a:blip>
          <a:stretch>
            <a:fillRect/>
          </a:stretch>
        </p:blipFill>
        <p:spPr>
          <a:xfrm>
            <a:off x="5502295" y="1846907"/>
            <a:ext cx="5461001" cy="3757818"/>
          </a:xfrm>
          <a:prstGeom prst="rect">
            <a:avLst/>
          </a:prstGeom>
          <a:ln w="12700">
            <a:miter lim="400000"/>
          </a:ln>
        </p:spPr>
      </p:pic>
      <p:pic>
        <p:nvPicPr>
          <p:cNvPr id="184" name="ScratchGameDesign.jpg">
            <a:hlinkClick r:id="rId7"/>
          </p:cNvPr>
          <p:cNvPicPr>
            <a:picLocks noChangeAspect="1"/>
          </p:cNvPicPr>
          <p:nvPr/>
        </p:nvPicPr>
        <p:blipFill>
          <a:blip r:embed="rId8">
            <a:extLst/>
          </a:blip>
          <a:stretch>
            <a:fillRect/>
          </a:stretch>
        </p:blipFill>
        <p:spPr>
          <a:xfrm>
            <a:off x="7030392" y="5692918"/>
            <a:ext cx="5562232" cy="3757818"/>
          </a:xfrm>
          <a:prstGeom prst="rect">
            <a:avLst/>
          </a:prstGeom>
          <a:ln w="12700">
            <a:miter lim="400000"/>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Picture Placeholder 185"/>
          <p:cNvPicPr>
            <a:picLocks noGrp="1"/>
          </p:cNvPicPr>
          <p:nvPr>
            <p:ph type="pic" idx="13"/>
          </p:nvPr>
        </p:nvPicPr>
        <p:blipFill>
          <a:blip r:embed="rId3">
            <a:extLst/>
          </a:blip>
          <a:stretch>
            <a:fillRect/>
          </a:stretch>
        </p:blipFill>
        <p:spPr>
          <a:xfrm>
            <a:off x="1289050" y="287052"/>
            <a:ext cx="10426700" cy="6276522"/>
          </a:xfrm>
          <a:prstGeom prst="rect">
            <a:avLst/>
          </a:prstGeom>
        </p:spPr>
      </p:pic>
      <p:sp>
        <p:nvSpPr>
          <p:cNvPr id="187" name="Shape 187"/>
          <p:cNvSpPr>
            <a:spLocks noGrp="1"/>
          </p:cNvSpPr>
          <p:nvPr>
            <p:ph type="title"/>
          </p:nvPr>
        </p:nvSpPr>
        <p:spPr>
          <a:xfrm>
            <a:off x="1416828" y="6375400"/>
            <a:ext cx="10464801" cy="1651000"/>
          </a:xfrm>
          <a:prstGeom prst="rect">
            <a:avLst/>
          </a:prstGeom>
        </p:spPr>
        <p:txBody>
          <a:bodyPr/>
          <a:lstStyle/>
          <a:p>
            <a:r>
              <a:t>Lego Mindstorm EV3</a:t>
            </a:r>
          </a:p>
        </p:txBody>
      </p:sp>
      <p:sp>
        <p:nvSpPr>
          <p:cNvPr id="188" name="Shape 188"/>
          <p:cNvSpPr>
            <a:spLocks noGrp="1"/>
          </p:cNvSpPr>
          <p:nvPr>
            <p:ph type="body" sz="quarter" idx="1"/>
          </p:nvPr>
        </p:nvSpPr>
        <p:spPr>
          <a:prstGeom prst="rect">
            <a:avLst/>
          </a:prstGeom>
        </p:spPr>
        <p:txBody>
          <a:bodyPr/>
          <a:lstStyle/>
          <a:p>
            <a:r>
              <a:rPr u="sng">
                <a:hlinkClick r:id="rId4"/>
              </a:rPr>
              <a:t>Choreography</a:t>
            </a:r>
            <a:r>
              <a:t>, Mazes, Solving Simple Tasks</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p:nvPr>
        </p:nvSpPr>
        <p:spPr>
          <a:prstGeom prst="rect">
            <a:avLst/>
          </a:prstGeom>
        </p:spPr>
        <p:txBody>
          <a:bodyPr>
            <a:normAutofit fontScale="90000"/>
          </a:bodyPr>
          <a:lstStyle>
            <a:lvl1pPr defTabSz="566674">
              <a:defRPr sz="7760"/>
            </a:lvl1pPr>
          </a:lstStyle>
          <a:p>
            <a:r>
              <a:t>Coding and the Physical World</a:t>
            </a:r>
          </a:p>
        </p:txBody>
      </p:sp>
      <p:sp>
        <p:nvSpPr>
          <p:cNvPr id="191" name="Shape 191"/>
          <p:cNvSpPr>
            <a:spLocks noGrp="1"/>
          </p:cNvSpPr>
          <p:nvPr>
            <p:ph type="body" sz="quarter" idx="1"/>
          </p:nvPr>
        </p:nvSpPr>
        <p:spPr>
          <a:prstGeom prst="rect">
            <a:avLst/>
          </a:prstGeom>
        </p:spPr>
        <p:txBody>
          <a:bodyPr/>
          <a:lstStyle/>
          <a:p>
            <a:r>
              <a:t>Arduino</a:t>
            </a:r>
          </a:p>
          <a:p>
            <a:r>
              <a:t>Raspberry Pi</a:t>
            </a:r>
          </a:p>
          <a:p>
            <a:r>
              <a:t>Circuitry</a:t>
            </a:r>
          </a:p>
          <a:p>
            <a:r>
              <a:t>Makey Makey</a:t>
            </a:r>
          </a:p>
        </p:txBody>
      </p:sp>
      <p:grpSp>
        <p:nvGrpSpPr>
          <p:cNvPr id="194" name="Group 194"/>
          <p:cNvGrpSpPr/>
          <p:nvPr/>
        </p:nvGrpSpPr>
        <p:grpSpPr>
          <a:xfrm rot="21600000">
            <a:off x="6138773" y="1658617"/>
            <a:ext cx="6159491" cy="5020790"/>
            <a:chOff x="0" y="0"/>
            <a:chExt cx="6159490" cy="5020788"/>
          </a:xfrm>
        </p:grpSpPr>
        <p:pic>
          <p:nvPicPr>
            <p:cNvPr id="193" name="IMG_0130.jpeg"/>
            <p:cNvPicPr>
              <a:picLocks noChangeAspect="1"/>
            </p:cNvPicPr>
            <p:nvPr/>
          </p:nvPicPr>
          <p:blipFill>
            <a:blip r:embed="rId3">
              <a:extLst/>
            </a:blip>
            <a:srcRect/>
            <a:stretch>
              <a:fillRect/>
            </a:stretch>
          </p:blipFill>
          <p:spPr>
            <a:xfrm>
              <a:off x="12700" y="318619"/>
              <a:ext cx="6134090" cy="4600570"/>
            </a:xfrm>
            <a:prstGeom prst="rect">
              <a:avLst/>
            </a:prstGeom>
            <a:ln>
              <a:noFill/>
            </a:ln>
            <a:effectLst/>
          </p:spPr>
        </p:pic>
        <p:pic>
          <p:nvPicPr>
            <p:cNvPr id="192" name="Picture 191"/>
            <p:cNvPicPr>
              <a:picLocks/>
            </p:cNvPicPr>
            <p:nvPr/>
          </p:nvPicPr>
          <p:blipFill>
            <a:blip r:embed="rId4">
              <a:extLst/>
            </a:blip>
            <a:stretch>
              <a:fillRect/>
            </a:stretch>
          </p:blipFill>
          <p:spPr>
            <a:xfrm>
              <a:off x="-1" y="-1"/>
              <a:ext cx="6159492" cy="5020790"/>
            </a:xfrm>
            <a:prstGeom prst="rect">
              <a:avLst/>
            </a:prstGeom>
            <a:effectLst/>
          </p:spPr>
        </p:pic>
      </p:gr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normAutofit fontScale="90000"/>
          </a:bodyPr>
          <a:lstStyle>
            <a:lvl1pPr defTabSz="566674">
              <a:defRPr sz="7760"/>
            </a:lvl1pPr>
          </a:lstStyle>
          <a:p>
            <a:r>
              <a:t>FIRST Lego Robotics League</a:t>
            </a:r>
          </a:p>
        </p:txBody>
      </p:sp>
      <p:sp>
        <p:nvSpPr>
          <p:cNvPr id="199" name="Shape 199"/>
          <p:cNvSpPr>
            <a:spLocks noGrp="1"/>
          </p:cNvSpPr>
          <p:nvPr>
            <p:ph type="body" sz="quarter" idx="1"/>
          </p:nvPr>
        </p:nvSpPr>
        <p:spPr>
          <a:xfrm>
            <a:off x="381000" y="5878625"/>
            <a:ext cx="5867400" cy="3721101"/>
          </a:xfrm>
          <a:prstGeom prst="rect">
            <a:avLst/>
          </a:prstGeom>
        </p:spPr>
        <p:txBody>
          <a:bodyPr/>
          <a:lstStyle/>
          <a:p>
            <a:r>
              <a:t>Middle School and Elementary programs</a:t>
            </a:r>
          </a:p>
        </p:txBody>
      </p:sp>
      <p:pic>
        <p:nvPicPr>
          <p:cNvPr id="200" name="JFLL.png"/>
          <p:cNvPicPr>
            <a:picLocks noChangeAspect="1"/>
          </p:cNvPicPr>
          <p:nvPr/>
        </p:nvPicPr>
        <p:blipFill>
          <a:blip r:embed="rId3">
            <a:extLst/>
          </a:blip>
          <a:stretch>
            <a:fillRect/>
          </a:stretch>
        </p:blipFill>
        <p:spPr>
          <a:xfrm>
            <a:off x="6374539" y="457609"/>
            <a:ext cx="4832442" cy="3828392"/>
          </a:xfrm>
          <a:prstGeom prst="rect">
            <a:avLst/>
          </a:prstGeom>
          <a:ln w="12700">
            <a:miter lim="400000"/>
          </a:ln>
        </p:spPr>
      </p:pic>
      <p:pic>
        <p:nvPicPr>
          <p:cNvPr id="201" name="FLL.png"/>
          <p:cNvPicPr>
            <a:picLocks noChangeAspect="1"/>
          </p:cNvPicPr>
          <p:nvPr/>
        </p:nvPicPr>
        <p:blipFill>
          <a:blip r:embed="rId4">
            <a:extLst/>
          </a:blip>
          <a:stretch>
            <a:fillRect/>
          </a:stretch>
        </p:blipFill>
        <p:spPr>
          <a:xfrm>
            <a:off x="7314562" y="4674992"/>
            <a:ext cx="3755167" cy="3959616"/>
          </a:xfrm>
          <a:prstGeom prst="rect">
            <a:avLst/>
          </a:prstGeom>
          <a:ln w="12700">
            <a:miter lim="400000"/>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ctrTitle"/>
          </p:nvPr>
        </p:nvSpPr>
        <p:spPr>
          <a:xfrm>
            <a:off x="1269999" y="697926"/>
            <a:ext cx="10464801" cy="1517692"/>
          </a:xfrm>
          <a:prstGeom prst="rect">
            <a:avLst/>
          </a:prstGeom>
        </p:spPr>
        <p:txBody>
          <a:bodyPr>
            <a:normAutofit fontScale="90000"/>
          </a:bodyPr>
          <a:lstStyle/>
          <a:p>
            <a:r>
              <a:t>Resources</a:t>
            </a:r>
          </a:p>
        </p:txBody>
      </p:sp>
      <p:sp>
        <p:nvSpPr>
          <p:cNvPr id="204" name="Shape 204"/>
          <p:cNvSpPr>
            <a:spLocks noGrp="1"/>
          </p:cNvSpPr>
          <p:nvPr>
            <p:ph type="subTitle" idx="1"/>
          </p:nvPr>
        </p:nvSpPr>
        <p:spPr>
          <a:xfrm>
            <a:off x="1270000" y="2677323"/>
            <a:ext cx="10450217" cy="5733027"/>
          </a:xfrm>
          <a:prstGeom prst="rect">
            <a:avLst/>
          </a:prstGeom>
        </p:spPr>
        <p:txBody>
          <a:bodyPr/>
          <a:lstStyle/>
          <a:p>
            <a:pPr>
              <a:lnSpc>
                <a:spcPct val="200000"/>
              </a:lnSpc>
            </a:pPr>
            <a:r>
              <a:t>http://www.mrsmartinusa.com</a:t>
            </a:r>
          </a:p>
          <a:p>
            <a:pPr>
              <a:lnSpc>
                <a:spcPct val="200000"/>
              </a:lnSpc>
            </a:pPr>
            <a:r>
              <a:t>http://www.</a:t>
            </a:r>
            <a:r>
              <a:rPr u="sng">
                <a:hlinkClick r:id="rId3"/>
              </a:rPr>
              <a:t>CSK8.org</a:t>
            </a:r>
          </a:p>
          <a:p>
            <a:pPr>
              <a:lnSpc>
                <a:spcPct val="200000"/>
              </a:lnSpc>
            </a:pPr>
            <a:r>
              <a:t>Facebook Group - </a:t>
            </a:r>
            <a:r>
              <a:rPr u="sng">
                <a:hlinkClick r:id="rId4"/>
              </a:rPr>
              <a:t>TinyURL.com/y7z3ests</a:t>
            </a:r>
          </a:p>
          <a:p>
            <a:pPr>
              <a:lnSpc>
                <a:spcPct val="200000"/>
              </a:lnSpc>
            </a:pPr>
            <a:r>
              <a:t>Twitter - #CSK8</a:t>
            </a:r>
          </a:p>
          <a:p>
            <a:endParaRPr/>
          </a:p>
        </p:txBody>
      </p:sp>
    </p:spTree>
  </p:cSld>
  <p:clrMapOvr>
    <a:masterClrMapping/>
  </p:clrMapOvr>
  <p:transition spd="slow"/>
</p:sld>
</file>

<file path=ppt/theme/theme1.xml><?xml version="1.0" encoding="utf-8"?>
<a:theme xmlns:a="http://schemas.openxmlformats.org/drawingml/2006/main" name="GraphPaper">
  <a:themeElements>
    <a:clrScheme name="GraphPaper">
      <a:dk1>
        <a:srgbClr val="008585"/>
      </a:dk1>
      <a:lt1>
        <a:srgbClr val="858585"/>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GraphPaper">
  <a:themeElements>
    <a:clrScheme name="GraphPaper">
      <a:dk1>
        <a:srgbClr val="000000"/>
      </a:dk1>
      <a:lt1>
        <a:srgbClr val="FFFFFF"/>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115</TotalTime>
  <Words>662</Words>
  <Application>Microsoft Office PowerPoint</Application>
  <PresentationFormat>Custom</PresentationFormat>
  <Paragraphs>78</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Helvetica Neue</vt:lpstr>
      <vt:lpstr>Marker Felt</vt:lpstr>
      <vt:lpstr>GraphPaper</vt:lpstr>
      <vt:lpstr>CSK8</vt:lpstr>
      <vt:lpstr>PowerPoint Presentation</vt:lpstr>
      <vt:lpstr>Benefits of Coding</vt:lpstr>
      <vt:lpstr>PowerPoint Presentation</vt:lpstr>
      <vt:lpstr>Unplugged Coding</vt:lpstr>
      <vt:lpstr>Robotics</vt:lpstr>
      <vt:lpstr>Scratch Jr &amp; Daisy the Dinosaur</vt:lpstr>
      <vt:lpstr>Code.org</vt:lpstr>
      <vt:lpstr>Ozobot</vt:lpstr>
      <vt:lpstr>CS Fundamentals Unplugged</vt:lpstr>
      <vt:lpstr>Lego WeDO</vt:lpstr>
      <vt:lpstr>Scratch.MIT.EDU</vt:lpstr>
      <vt:lpstr>Lego Mindstorm EV3</vt:lpstr>
      <vt:lpstr>Coding and the Physical World</vt:lpstr>
      <vt:lpstr>FIRST Lego Robotics League</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CSK8</dc:title>
  <cp:lastModifiedBy>Martin, Linda</cp:lastModifiedBy>
  <cp:revision>4</cp:revision>
  <cp:lastPrinted>2017-06-26T18:03:11Z</cp:lastPrinted>
  <dcterms:modified xsi:type="dcterms:W3CDTF">2017-06-26T19:56:43Z</dcterms:modified>
</cp:coreProperties>
</file>